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38"/>
  </p:notesMasterIdLst>
  <p:handoutMasterIdLst>
    <p:handoutMasterId r:id="rId39"/>
  </p:handoutMasterIdLst>
  <p:sldIdLst>
    <p:sldId id="820" r:id="rId2"/>
    <p:sldId id="819" r:id="rId3"/>
    <p:sldId id="821" r:id="rId4"/>
    <p:sldId id="794" r:id="rId5"/>
    <p:sldId id="756" r:id="rId6"/>
    <p:sldId id="799" r:id="rId7"/>
    <p:sldId id="766" r:id="rId8"/>
    <p:sldId id="770" r:id="rId9"/>
    <p:sldId id="795" r:id="rId10"/>
    <p:sldId id="796" r:id="rId11"/>
    <p:sldId id="797" r:id="rId12"/>
    <p:sldId id="798" r:id="rId13"/>
    <p:sldId id="826" r:id="rId14"/>
    <p:sldId id="800" r:id="rId15"/>
    <p:sldId id="808" r:id="rId16"/>
    <p:sldId id="810" r:id="rId17"/>
    <p:sldId id="775" r:id="rId18"/>
    <p:sldId id="776" r:id="rId19"/>
    <p:sldId id="827" r:id="rId20"/>
    <p:sldId id="828" r:id="rId21"/>
    <p:sldId id="829" r:id="rId22"/>
    <p:sldId id="777" r:id="rId23"/>
    <p:sldId id="778" r:id="rId24"/>
    <p:sldId id="779" r:id="rId25"/>
    <p:sldId id="780" r:id="rId26"/>
    <p:sldId id="830" r:id="rId27"/>
    <p:sldId id="807" r:id="rId28"/>
    <p:sldId id="782" r:id="rId29"/>
    <p:sldId id="783" r:id="rId30"/>
    <p:sldId id="784" r:id="rId31"/>
    <p:sldId id="785" r:id="rId32"/>
    <p:sldId id="809" r:id="rId33"/>
    <p:sldId id="787" r:id="rId34"/>
    <p:sldId id="788" r:id="rId35"/>
    <p:sldId id="786" r:id="rId36"/>
    <p:sldId id="811" r:id="rId37"/>
  </p:sldIdLst>
  <p:sldSz cx="12192000" cy="6858000"/>
  <p:notesSz cx="7099300" cy="10234613"/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ECFF"/>
    <a:srgbClr val="3333FF"/>
    <a:srgbClr val="FFFF00"/>
    <a:srgbClr val="FF3300"/>
    <a:srgbClr val="CC00CC"/>
    <a:srgbClr val="FFCC00"/>
    <a:srgbClr val="FF9999"/>
    <a:srgbClr val="CC0000"/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18" autoAdjust="0"/>
  </p:normalViewPr>
  <p:slideViewPr>
    <p:cSldViewPr>
      <p:cViewPr varScale="1">
        <p:scale>
          <a:sx n="154" d="100"/>
          <a:sy n="154" d="100"/>
        </p:scale>
        <p:origin x="53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7BAD947-BB31-456D-A2F8-2D0CBCE72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1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07A86CA3-876B-4777-9BC7-218EB90757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13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5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44AFB6-BBB0-4A1F-B30B-98094C83B3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E71FF5-1E58-4BF1-A395-323151E69486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340F1-87EB-42C4-9B92-D21398C38303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EFBD2-A148-48AD-9D47-CD4286BBDC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EB40C-E905-43FA-A787-E5AE665DFB4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B6014-538B-4104-B2A7-56E8D9CAEB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7AC01-D2CB-4540-93D1-D7C3B9A54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C4967-531B-45F1-B9E5-EE8E1016A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EB04B-40E3-4769-81A4-173CB0767A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E7C30-ADED-4EC1-A9AA-3F7255F756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927E0-E593-4C6F-8C86-8B3BC09663A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8602E-2215-4921-BE3E-EDA24D8B5B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5ADB-135F-4CEB-998C-ADFAC69A3E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67BA683-6345-485C-9433-128238328C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4.xml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16.xml"/><Relationship Id="rId10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29.xml"/><Relationship Id="rId18" Type="http://schemas.openxmlformats.org/officeDocument/2006/relationships/image" Target="../media/image35.png"/><Relationship Id="rId26" Type="http://schemas.openxmlformats.org/officeDocument/2006/relationships/image" Target="../media/image24.png"/><Relationship Id="rId3" Type="http://schemas.openxmlformats.org/officeDocument/2006/relationships/tags" Target="../tags/tag19.xml"/><Relationship Id="rId21" Type="http://schemas.openxmlformats.org/officeDocument/2006/relationships/image" Target="../media/image38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34.png"/><Relationship Id="rId25" Type="http://schemas.openxmlformats.org/officeDocument/2006/relationships/image" Target="../media/image23.png"/><Relationship Id="rId33" Type="http://schemas.openxmlformats.org/officeDocument/2006/relationships/image" Target="../media/image46.png"/><Relationship Id="rId2" Type="http://schemas.openxmlformats.org/officeDocument/2006/relationships/tags" Target="../tags/tag18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2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22.png"/><Relationship Id="rId32" Type="http://schemas.openxmlformats.org/officeDocument/2006/relationships/image" Target="../media/image45.png"/><Relationship Id="rId5" Type="http://schemas.openxmlformats.org/officeDocument/2006/relationships/tags" Target="../tags/tag2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40.png"/><Relationship Id="rId28" Type="http://schemas.openxmlformats.org/officeDocument/2006/relationships/image" Target="../media/image41.png"/><Relationship Id="rId10" Type="http://schemas.openxmlformats.org/officeDocument/2006/relationships/tags" Target="../tags/tag26.xml"/><Relationship Id="rId19" Type="http://schemas.openxmlformats.org/officeDocument/2006/relationships/image" Target="../media/image36.png"/><Relationship Id="rId31" Type="http://schemas.openxmlformats.org/officeDocument/2006/relationships/image" Target="../media/image44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image" Target="../media/image39.png"/><Relationship Id="rId27" Type="http://schemas.openxmlformats.org/officeDocument/2006/relationships/image" Target="../media/image25.png"/><Relationship Id="rId30" Type="http://schemas.openxmlformats.org/officeDocument/2006/relationships/image" Target="../media/image43.png"/><Relationship Id="rId8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33.xml"/><Relationship Id="rId7" Type="http://schemas.openxmlformats.org/officeDocument/2006/relationships/image" Target="../media/image48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1.png"/><Relationship Id="rId4" Type="http://schemas.openxmlformats.org/officeDocument/2006/relationships/tags" Target="../tags/tag34.xml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5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5.png"/><Relationship Id="rId5" Type="http://schemas.openxmlformats.org/officeDocument/2006/relationships/tags" Target="../tags/tag39.xml"/><Relationship Id="rId10" Type="http://schemas.openxmlformats.org/officeDocument/2006/relationships/image" Target="../media/image54.png"/><Relationship Id="rId4" Type="http://schemas.openxmlformats.org/officeDocument/2006/relationships/tags" Target="../tags/tag38.xml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42.xml"/><Relationship Id="rId7" Type="http://schemas.openxmlformats.org/officeDocument/2006/relationships/image" Target="../media/image58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7.png"/><Relationship Id="rId4" Type="http://schemas.openxmlformats.org/officeDocument/2006/relationships/tags" Target="../tags/tag43.xml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1"/>
            <a:ext cx="7696200" cy="4729164"/>
          </a:xfrm>
        </p:spPr>
        <p:txBody>
          <a:bodyPr/>
          <a:lstStyle/>
          <a:p>
            <a:r>
              <a:rPr lang="en-US" sz="2800" dirty="0"/>
              <a:t>Homework 5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Has been released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Due Monday 3/3 at 11:59pm</a:t>
            </a:r>
          </a:p>
          <a:p>
            <a:r>
              <a:rPr lang="en-US" sz="2800" dirty="0"/>
              <a:t>Project 3 MDPs/RL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About to be released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Due Friday 3/7 at 5pm</a:t>
            </a:r>
            <a:endParaRPr lang="en-US" dirty="0">
              <a:solidFill>
                <a:srgbClr val="000000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4120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211669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manual exploration – bridge grid (L11D2)] [Demo: Q-learning – epsilon-greedy -- crawler (L11D3)]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11506200" cy="4729164"/>
          </a:xfrm>
        </p:spPr>
        <p:txBody>
          <a:bodyPr/>
          <a:lstStyle/>
          <a:p>
            <a:r>
              <a:rPr lang="en-US" sz="2800" dirty="0"/>
              <a:t>When to explore?</a:t>
            </a:r>
          </a:p>
          <a:p>
            <a:pPr lvl="1"/>
            <a:r>
              <a:rPr lang="en-US" sz="2400" dirty="0"/>
              <a:t>Random actions: explore a fixed amount</a:t>
            </a:r>
          </a:p>
          <a:p>
            <a:pPr lvl="1"/>
            <a:r>
              <a:rPr lang="en-US" sz="2400" dirty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(yet) established, eventually stop exploring</a:t>
            </a:r>
          </a:p>
          <a:p>
            <a:pPr lvl="4"/>
            <a:endParaRPr lang="en-US" sz="1600" dirty="0"/>
          </a:p>
          <a:p>
            <a:r>
              <a:rPr lang="en-US" sz="2800" dirty="0"/>
              <a:t>Exploration function</a:t>
            </a:r>
          </a:p>
          <a:p>
            <a:pPr lvl="1"/>
            <a:r>
              <a:rPr lang="en-US" sz="2400" dirty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returns an optimistic utility, e.g.</a:t>
            </a:r>
          </a:p>
          <a:p>
            <a:pPr lvl="1">
              <a:buNone/>
            </a:pPr>
            <a:endParaRPr lang="en-US" sz="2400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Note: this propagates the “bonus” back to states that lead to unknown states as well!</a:t>
            </a:r>
          </a:p>
          <a:p>
            <a:pPr lvl="1">
              <a:buNone/>
            </a:pPr>
            <a:r>
              <a:rPr lang="en-US" sz="2400" dirty="0"/>
              <a:t>				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1512" y="1219564"/>
            <a:ext cx="4621888" cy="3352072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190978" y="4261336"/>
            <a:ext cx="2495069" cy="30459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175618" y="5422668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447800" y="53480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Modified Q-Update:</a:t>
            </a: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171950" y="4813068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1447800" y="47384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Regular Q-Update:</a:t>
            </a: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4876800" y="64886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exploration – Q-learning – crawler – exploration function (L11D4)]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Exploration Function – Crawler </a:t>
            </a:r>
          </a:p>
        </p:txBody>
      </p:sp>
      <p:pic>
        <p:nvPicPr>
          <p:cNvPr id="3" name="Qlearning--exploration function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1143000"/>
            <a:ext cx="9067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4927600" cy="4729164"/>
          </a:xfrm>
        </p:spPr>
        <p:txBody>
          <a:bodyPr/>
          <a:lstStyle/>
          <a:p>
            <a:r>
              <a:rPr lang="en-US" sz="2200" dirty="0"/>
              <a:t>Even if you learn the optimal policy, you still make mistakes along the way!</a:t>
            </a:r>
          </a:p>
          <a:p>
            <a:r>
              <a:rPr lang="en-US" sz="2200" dirty="0"/>
              <a:t>Regret is a measure of your total mistake cost: the difference between your (expected) rewards, including youthful </a:t>
            </a:r>
            <a:r>
              <a:rPr lang="en-US" sz="2200" dirty="0" err="1"/>
              <a:t>suboptimality</a:t>
            </a:r>
            <a:r>
              <a:rPr lang="en-US" sz="2200" dirty="0"/>
              <a:t>, and optimal (expected) rewards</a:t>
            </a:r>
          </a:p>
          <a:p>
            <a:r>
              <a:rPr lang="en-US" sz="2200" dirty="0"/>
              <a:t>Minimizing regret goes beyond learning to be optimal – it requires optimally learning to be optimal</a:t>
            </a:r>
          </a:p>
          <a:p>
            <a:r>
              <a:rPr lang="en-US" sz="2200" dirty="0"/>
              <a:t>Example: random exploration and exploration functions both end up optimal, but random exploration has higher regret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9758" y="1447800"/>
            <a:ext cx="6889574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5613" y="1314450"/>
            <a:ext cx="6229350" cy="52387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4" name="Text Box 28"/>
          <p:cNvSpPr txBox="1">
            <a:spLocks noChangeArrowheads="1"/>
          </p:cNvSpPr>
          <p:nvPr/>
        </p:nvSpPr>
        <p:spPr bwMode="auto">
          <a:xfrm>
            <a:off x="5105400" y="6096000"/>
            <a:ext cx="7086600" cy="80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watch all (L11D5)]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silent train (L11D6)] 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tricky – watch all (L11D7)]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Watch All</a:t>
            </a:r>
          </a:p>
        </p:txBody>
      </p:sp>
      <p:pic>
        <p:nvPicPr>
          <p:cNvPr id="5" name="Qlearning--pacman--tin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7544" y="1143000"/>
            <a:ext cx="8316913" cy="51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 – Flappy Bird RL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ym typeface="Symbol" pitchFamily="18" charset="2"/>
              </a:rPr>
              <a:t>State space</a:t>
            </a:r>
          </a:p>
          <a:p>
            <a:pPr lvl="1"/>
            <a:r>
              <a:rPr lang="en-US" sz="2400" dirty="0">
                <a:sym typeface="Symbol" pitchFamily="18" charset="2"/>
              </a:rPr>
              <a:t>Discretized vertical distance from lower pipe</a:t>
            </a:r>
          </a:p>
          <a:p>
            <a:pPr lvl="1"/>
            <a:r>
              <a:rPr lang="en-US" sz="2400" dirty="0">
                <a:sym typeface="Symbol" pitchFamily="18" charset="2"/>
              </a:rPr>
              <a:t>Discretized horizontal distance from next pair of pipes</a:t>
            </a:r>
          </a:p>
          <a:p>
            <a:pPr lvl="1"/>
            <a:r>
              <a:rPr lang="en-US" sz="2400" dirty="0">
                <a:sym typeface="Symbol" pitchFamily="18" charset="2"/>
              </a:rPr>
              <a:t>Life: Dead or Living</a:t>
            </a:r>
          </a:p>
          <a:p>
            <a:r>
              <a:rPr lang="en-US" sz="2800" dirty="0">
                <a:sym typeface="Symbol" pitchFamily="18" charset="2"/>
              </a:rPr>
              <a:t>Actions</a:t>
            </a:r>
          </a:p>
          <a:p>
            <a:pPr lvl="1"/>
            <a:r>
              <a:rPr lang="en-US" sz="2400" dirty="0">
                <a:sym typeface="Symbol" pitchFamily="18" charset="2"/>
              </a:rPr>
              <a:t>Click</a:t>
            </a:r>
          </a:p>
          <a:p>
            <a:pPr lvl="1"/>
            <a:r>
              <a:rPr lang="en-US" sz="2400" dirty="0">
                <a:sym typeface="Symbol" pitchFamily="18" charset="2"/>
              </a:rPr>
              <a:t>Do nothing</a:t>
            </a:r>
          </a:p>
          <a:p>
            <a:r>
              <a:rPr lang="en-US" dirty="0">
                <a:sym typeface="Symbol" pitchFamily="18" charset="2"/>
              </a:rPr>
              <a:t>Rewards</a:t>
            </a:r>
          </a:p>
          <a:p>
            <a:pPr lvl="1"/>
            <a:r>
              <a:rPr lang="en-US" dirty="0">
                <a:sym typeface="Symbol" pitchFamily="18" charset="2"/>
              </a:rPr>
              <a:t>+1 if Flappy Bird still alive</a:t>
            </a:r>
          </a:p>
          <a:p>
            <a:pPr lvl="1"/>
            <a:r>
              <a:rPr lang="en-US" dirty="0">
                <a:sym typeface="Symbol" pitchFamily="18" charset="2"/>
              </a:rPr>
              <a:t>-1000 if Flappy Bird is dead</a:t>
            </a:r>
          </a:p>
          <a:p>
            <a:r>
              <a:rPr lang="en-US" dirty="0">
                <a:sym typeface="Symbol" pitchFamily="18" charset="2"/>
              </a:rPr>
              <a:t>6-7 hours of Q-learning</a:t>
            </a:r>
          </a:p>
          <a:p>
            <a:endParaRPr lang="en-US" dirty="0">
              <a:solidFill>
                <a:srgbClr val="C00000"/>
              </a:solidFill>
              <a:sym typeface="Symbol" pitchFamily="18" charset="2"/>
            </a:endParaRPr>
          </a:p>
        </p:txBody>
      </p:sp>
      <p:pic>
        <p:nvPicPr>
          <p:cNvPr id="2" name="Picture 1" descr="State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50" y="1143000"/>
            <a:ext cx="2876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80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Silent Train</a:t>
            </a:r>
          </a:p>
        </p:txBody>
      </p:sp>
      <p:pic>
        <p:nvPicPr>
          <p:cNvPr id="3" name="Qlearning--pacman--tiny--silent tra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Tricky – Watch All</a:t>
            </a:r>
          </a:p>
        </p:txBody>
      </p:sp>
      <p:pic>
        <p:nvPicPr>
          <p:cNvPr id="3" name="Qlearning--pacman--trick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40" y="1143000"/>
            <a:ext cx="8351520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9753600" y="6324600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[Demo: approximate Q-learning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 (L11D10)]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Approximate Q-Learning -- </a:t>
            </a:r>
            <a:r>
              <a:rPr lang="en-US" dirty="0" err="1"/>
              <a:t>Pacman</a:t>
            </a:r>
            <a:endParaRPr lang="en-US" dirty="0"/>
          </a:p>
        </p:txBody>
      </p:sp>
      <p:pic>
        <p:nvPicPr>
          <p:cNvPr id="5" name="Approximate-Qlearning--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and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50" y="1295800"/>
            <a:ext cx="9837738" cy="49617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553200" y="1524000"/>
            <a:ext cx="4119563" cy="3743325"/>
            <a:chOff x="4308475" y="1228725"/>
            <a:chExt cx="4119563" cy="3743325"/>
          </a:xfrm>
        </p:grpSpPr>
        <p:sp>
          <p:nvSpPr>
            <p:cNvPr id="19458" name="Oval 2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12" name="Group 56"/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19800" name="Freeform 57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1" name="Freeform 58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2" name="Freeform 59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3" name="Freeform 60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Freeform 61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5" name="Freeform 62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6" name="Freeform 63"/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7" name="Freeform 64"/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8" name="Freeform 65"/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9" name="Freeform 66"/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0" name="Freeform 67"/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1" name="Freeform 68"/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2" name="Freeform 69"/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3" name="Freeform 70"/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4" name="Freeform 71"/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5" name="Freeform 72"/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6" name="Freeform 73"/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7" name="Freeform 74"/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8" name="Freeform 75"/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9" name="Line 76"/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0" name="Freeform 77"/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1" name="Line 78"/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2" name="Rectangle 79"/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3" name="Line 80"/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4" name="Rectangle 81"/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5" name="Line 82"/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6" name="Rectangle 83"/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7" name="Line 84"/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8" name="Rectangle 85"/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9" name="Line 86"/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0" name="Rectangle 87"/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1" name="Line 88"/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2" name="Rectangle 89"/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3" name="Line 90"/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4" name="Rectangle 91"/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5" name="Line 92"/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6" name="Rectangle 93"/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7" name="Line 94"/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8" name="Rectangle 95"/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9" name="Line 96"/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0" name="Rectangle 97"/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1" name="Line 98"/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2" name="Rectangle 99"/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22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3" name="Line 100"/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4" name="Rectangle 101"/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24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5" name="Line 102"/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6" name="Rectangle 103"/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26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7" name="Freeform 104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8" name="Freeform 105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9" name="Oval 106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0" name="Oval 107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1" name="Freeform 108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2" name="Freeform 109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3" name="Freeform 110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4" name="Freeform 111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5" name="Freeform 112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6" name="Freeform 113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7" name="Oval 114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8" name="Oval 115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9" name="Freeform 116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0" name="Freeform 117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1" name="Freeform 118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2" name="Freeform 119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3" name="Freeform 120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4" name="Freeform 121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5" name="Freeform 122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6" name="Freeform 123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7" name="Freeform 124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8" name="Freeform 125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9" name="Freeform 126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0" name="Freeform 127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1" name="Oval 128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2" name="Oval 129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3" name="Freeform 130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4" name="Freeform 131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5" name="Freeform 132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6" name="Freeform 133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7" name="Freeform 134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8" name="Freeform 135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9" name="Freeform 136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0" name="Freeform 137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1" name="Freeform 138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2" name="Freeform 139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3" name="Freeform 140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4" name="Freeform 141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5" name="Freeform 142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6" name="Freeform 143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7" name="Oval 144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8" name="Oval 145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9" name="Freeform 146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0" name="Freeform 147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1" name="Oval 148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2" name="Oval 149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3" name="Oval 150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4" name="Oval 151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5" name="Oval 152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6" name="Oval 153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7" name="Freeform 154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8" name="Freeform 155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9" name="Freeform 156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0" name="Freeform 157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1" name="Oval 158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2" name="Oval 159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3" name="Freeform 160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4" name="Freeform 161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5" name="Freeform 162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6" name="Freeform 163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7" name="Oval 164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8" name="Oval 165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9" name="Freeform 166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0" name="Freeform 167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1" name="Freeform 168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2" name="Freeform 169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3" name="Freeform 170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4" name="Freeform 171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5" name="Freeform 172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6" name="Freeform 173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7" name="Freeform 174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8" name="Freeform 175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9" name="Rectangle 176"/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2400">
                  <a:cs typeface="Arial" charset="0"/>
                </a:endParaRPr>
              </a:p>
            </p:txBody>
          </p:sp>
          <p:sp>
            <p:nvSpPr>
              <p:cNvPr id="19920" name="Freeform 177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1" name="Freeform 178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2" name="Freeform 179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3" name="Freeform 180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4" name="Oval 181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5" name="Oval 182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6" name="Freeform 183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7" name="Freeform 184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8" name="Freeform 185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9" name="Freeform 186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0" name="Freeform 187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1" name="Freeform 188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2" name="Freeform 189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3" name="Freeform 190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4" name="Oval 191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5" name="Oval 192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6" name="Freeform 193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7" name="Freeform 194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8" name="Freeform 195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9" name="Freeform 196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0" name="Freeform 197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1" name="Freeform 198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2" name="Freeform 199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3" name="Freeform 200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4" name="Oval 201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5" name="Oval 202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6" name="Oval 203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7" name="Oval 204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8" name="Freeform 205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9" name="Freeform 206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0" name="Freeform 207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1" name="Freeform 208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2" name="Freeform 209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3" name="Freeform 210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4" name="Freeform 211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5" name="Freeform 212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6" name="Freeform 213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7" name="Freeform 214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8" name="Freeform 215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9" name="Freeform 216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0" name="Oval 217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1" name="Oval 218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2" name="Freeform 219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3" name="Freeform 220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4" name="Freeform 221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5" name="Freeform 222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6" name="Oval 223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7" name="Oval 224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8" name="Freeform 225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9" name="Freeform 226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0" name="Freeform 227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1" name="Freeform 228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2" name="Freeform 229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3" name="Freeform 230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4" name="Freeform 231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5" name="Freeform 232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6" name="Freeform 233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7" name="Freeform 234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8" name="Freeform 235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9" name="Freeform 236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0" name="Oval 237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1" name="Oval 238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2" name="Oval 239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" name="Oval 240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4" name="Freeform 241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5" name="Freeform 242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6" name="Freeform 243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7" name="Freeform 244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8" name="Freeform 245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9" name="Freeform 246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0" name="Freeform 247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1" name="Freeform 248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2" name="Freeform 249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3" name="Freeform 250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4" name="Freeform 251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5" name="Freeform 252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6" name="Freeform 253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7" name="Freeform 254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8" name="Freeform 255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9" name="Freeform 256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13" name="Freeform 257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Freeform 258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5" name="Freeform 259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6" name="Freeform 260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7" name="Freeform 261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8" name="Freeform 262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9" name="Freeform 263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0" name="Freeform 264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1" name="Freeform 265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2" name="Freeform 266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3" name="Oval 267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4" name="Oval 268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5" name="Oval 269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6" name="Oval 270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7" name="Freeform 271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8" name="Freeform 272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9" name="Freeform 273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0" name="Freeform 274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1" name="Freeform 275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2" name="Freeform 276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3" name="Freeform 277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4" name="Freeform 278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5" name="Freeform 279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6" name="Freeform 280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7" name="Freeform 281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8" name="Freeform 282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9" name="Freeform 283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0" name="Freeform 284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1" name="Freeform 285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2" name="Freeform 286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3" name="Freeform 287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4" name="Freeform 288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5" name="Freeform 289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6" name="Freeform 290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7" name="Oval 291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8" name="Oval 292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9" name="Freeform 293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0" name="Freeform 294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1" name="Freeform 295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2" name="Freeform 296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3" name="Freeform 297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4" name="Freeform 298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5" name="Freeform 299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6" name="Freeform 300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7" name="Freeform 301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8" name="Freeform 302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" name="Oval 303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" name="Oval 304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" name="Oval 305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" name="Oval 306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" name="Freeform 307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" name="Freeform 308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" name="Freeform 309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6" name="Freeform 310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7" name="Oval 311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8" name="Freeform 312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9" name="Freeform 313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0" name="Freeform 314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1" name="Freeform 315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2" name="Oval 316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3" name="Oval 317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4" name="Freeform 318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5" name="Freeform 319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6" name="Freeform 320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7" name="Freeform 321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8" name="Freeform 322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9" name="Freeform 323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0" name="Freeform 324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1" name="Freeform 325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2" name="Freeform 326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3" name="Freeform 327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4" name="Oval 328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5" name="Oval 329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6" name="Freeform 330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7" name="Freeform 331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8" name="Oval 332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9" name="Oval 333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0" name="Freeform 334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1" name="Freeform 335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2" name="Freeform 336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3" name="Freeform 337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4" name="Oval 338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5" name="Oval 339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6" name="Freeform 340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7" name="Freeform 341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8" name="Freeform 342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9" name="Freeform 343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0" name="Freeform 344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1" name="Freeform 345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Freeform 346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Freeform 347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4" name="Freeform 348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5" name="Freeform 349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6" name="Freeform 350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7" name="Freeform 351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8" name="Freeform 352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9" name="Freeform 353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0" name="Freeform 354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1" name="Freeform 355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2" name="Freeform 356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3" name="Freeform 357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4" name="Freeform 358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5" name="Freeform 359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6" name="Oval 360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7" name="Oval 361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8" name="Freeform 362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9" name="Freeform 363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0" name="Oval 364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1" name="Freeform 365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2" name="Freeform 366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3" name="Oval 367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4" name="Oval 368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5" name="Freeform 369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6" name="Freeform 370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7" name="Freeform 371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8" name="Freeform 372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9" name="Freeform 373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0" name="Freeform 374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1" name="Freeform 375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2" name="Freeform 376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3" name="Freeform 377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4" name="Freeform 378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5" name="Freeform 379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6" name="Freeform 380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7" name="Freeform 381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8" name="Freeform 382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9" name="Freeform 383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0" name="Freeform 384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1" name="Freeform 385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2" name="Freeform 386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3" name="Freeform 387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4" name="Freeform 388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5" name="Freeform 389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6" name="Freeform 390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7" name="Oval 391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8" name="Oval 392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9" name="Oval 393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0" name="Freeform 394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1" name="Freeform 395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2" name="Freeform 396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3" name="Freeform 397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4" name="Freeform 398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5" name="Freeform 399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6" name="Freeform 400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7" name="Freeform 401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8" name="Oval 402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9" name="Oval 403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0" name="Freeform 404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1" name="Freeform 405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2" name="Freeform 406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3" name="Freeform 407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4" name="Freeform 408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5" name="Freeform 409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6" name="Freeform 410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7" name="Freeform 411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8" name="Freeform 412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9" name="Freeform 413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0" name="Oval 414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1" name="Oval 415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2" name="Freeform 416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3" name="Freeform 417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4" name="Freeform 418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5" name="Freeform 419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6" name="Oval 420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7" name="Oval 421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8" name="Freeform 422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9" name="Freeform 423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0" name="Freeform 424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1" name="Freeform 425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2" name="Freeform 426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3" name="Freeform 427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4" name="Freeform 428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5" name="Freeform 429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6" name="Freeform 430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7" name="Freeform 431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8" name="Freeform 432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9" name="Freeform 433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0" name="Oval 434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1" name="Oval 435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2" name="Freeform 436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3" name="Freeform 437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4" name="Freeform 438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5" name="Freeform 439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6" name="Freeform 440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7" name="Freeform 441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8" name="Oval 442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9" name="Oval 443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0" name="Freeform 444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1" name="Freeform 445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2" name="Freeform 446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3" name="Freeform 447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4" name="Freeform 448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5" name="Freeform 449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6" name="Freeform 450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7" name="Freeform 451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8" name="Freeform 452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9" name="Freeform 453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0" name="Freeform 454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1" name="Freeform 455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2" name="Oval 456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3" name="Oval 457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4" name="Freeform 458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5" name="Freeform 459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6" name="Freeform 460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7" name="Freeform 461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8" name="Freeform 462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9" name="Freeform 463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0" name="Freeform 464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1" name="Freeform 465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2" name="Oval 466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3" name="Oval 467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4" name="Oval 468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5" name="Oval 469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6" name="Freeform 470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7" name="Freeform 471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8" name="Oval 472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9" name="Oval 473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0" name="Freeform 474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1" name="Freeform 475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2" name="Freeform 476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3" name="Freeform 477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4" name="Freeform 478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5" name="Freeform 479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6" name="Oval 480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7" name="Oval 481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8" name="Freeform 482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9" name="Freeform 483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0" name="Freeform 484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1" name="Freeform 485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2" name="Freeform 486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3" name="Freeform 487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4" name="Freeform 488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5" name="Freeform 489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6" name="Freeform 490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7" name="Freeform 491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8" name="Oval 492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9" name="Oval 493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0" name="Freeform 494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1" name="Freeform 495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2" name="Oval 496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3" name="Oval 497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4" name="Oval 498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5" name="Oval 499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6" name="Oval 500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7" name="Oval 501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8" name="Freeform 502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9" name="Freeform 503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0" name="Oval 504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1" name="Oval 505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2" name="Freeform 506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3" name="Freeform 507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4" name="Freeform 508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5" name="Freeform 509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6" name="Oval 510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7" name="Oval 511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8" name="Freeform 512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9" name="Freeform 513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0" name="Freeform 514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1" name="Freeform 515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2" name="Freeform 516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3" name="Freeform 517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4" name="Oval 518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5" name="Oval 519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6" name="Oval 520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7" name="Oval 521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8" name="Freeform 522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9" name="Freeform 523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0" name="Freeform 524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1" name="Freeform 525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2" name="Oval 526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3" name="Oval 527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6" name="Oval 532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7" name="Oval 533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Linear Approximation: Regression*</a:t>
            </a:r>
          </a:p>
        </p:txBody>
      </p: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1627035" y="5410200"/>
            <a:ext cx="3173565" cy="841375"/>
            <a:chOff x="-31730" y="5864225"/>
            <a:chExt cx="3173565" cy="840628"/>
          </a:xfrm>
        </p:grpSpPr>
        <p:sp>
          <p:nvSpPr>
            <p:cNvPr id="19796" name="Text Box 536"/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7" name="Picture 553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58"/>
          <p:cNvGrpSpPr>
            <a:grpSpLocks/>
          </p:cNvGrpSpPr>
          <p:nvPr/>
        </p:nvGrpSpPr>
        <p:grpSpPr bwMode="auto">
          <a:xfrm>
            <a:off x="6799856" y="5410200"/>
            <a:ext cx="4863507" cy="855663"/>
            <a:chOff x="4282035" y="5826125"/>
            <a:chExt cx="4864191" cy="856014"/>
          </a:xfrm>
        </p:grpSpPr>
        <p:sp>
          <p:nvSpPr>
            <p:cNvPr id="19794" name="Text Box 539"/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5" name="Picture 556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3" name="Picture 55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0088" y="4575175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Picture 5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7575" y="2535238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Optimization: Least Squares*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3" name="Picture 6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9825" y="4170363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5" name="Picture 7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89350" y="3619500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2128837" y="4135438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Prediction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858962" y="3502025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Observation</a:t>
            </a: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253414" y="6146800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21565" name="Picture 8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0" y="1447800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67" name="Picture 8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1676400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 – Flappy Bird RL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ym typeface="Symbol" pitchFamily="18" charset="2"/>
              </a:rPr>
              <a:t>State space</a:t>
            </a:r>
          </a:p>
          <a:p>
            <a:pPr lvl="1"/>
            <a:r>
              <a:rPr lang="en-US" sz="2400" dirty="0">
                <a:sym typeface="Symbol" pitchFamily="18" charset="2"/>
              </a:rPr>
              <a:t>Discretized vertical distance from lower pipe</a:t>
            </a:r>
          </a:p>
          <a:p>
            <a:pPr lvl="1"/>
            <a:r>
              <a:rPr lang="en-US" sz="2400" dirty="0">
                <a:sym typeface="Symbol" pitchFamily="18" charset="2"/>
              </a:rPr>
              <a:t>Discretized horizontal distance from next pair of pipes</a:t>
            </a:r>
          </a:p>
          <a:p>
            <a:pPr lvl="1"/>
            <a:r>
              <a:rPr lang="en-US" sz="2400" dirty="0">
                <a:sym typeface="Symbol" pitchFamily="18" charset="2"/>
              </a:rPr>
              <a:t>Life: Dead or Living</a:t>
            </a:r>
          </a:p>
          <a:p>
            <a:r>
              <a:rPr lang="en-US" sz="2800" dirty="0">
                <a:sym typeface="Symbol" pitchFamily="18" charset="2"/>
              </a:rPr>
              <a:t>Actions</a:t>
            </a:r>
          </a:p>
          <a:p>
            <a:pPr lvl="1"/>
            <a:r>
              <a:rPr lang="en-US" sz="2400" dirty="0">
                <a:sym typeface="Symbol" pitchFamily="18" charset="2"/>
              </a:rPr>
              <a:t>Click</a:t>
            </a:r>
          </a:p>
          <a:p>
            <a:pPr lvl="1"/>
            <a:r>
              <a:rPr lang="en-US" sz="2400" dirty="0">
                <a:sym typeface="Symbol" pitchFamily="18" charset="2"/>
              </a:rPr>
              <a:t>Do nothing</a:t>
            </a:r>
          </a:p>
          <a:p>
            <a:r>
              <a:rPr lang="en-US" dirty="0">
                <a:sym typeface="Symbol" pitchFamily="18" charset="2"/>
              </a:rPr>
              <a:t>Rewards</a:t>
            </a:r>
          </a:p>
          <a:p>
            <a:pPr lvl="1"/>
            <a:r>
              <a:rPr lang="en-US" dirty="0">
                <a:sym typeface="Symbol" pitchFamily="18" charset="2"/>
              </a:rPr>
              <a:t>+1 if Flappy Bird still alive</a:t>
            </a:r>
          </a:p>
          <a:p>
            <a:pPr lvl="1"/>
            <a:r>
              <a:rPr lang="en-US" dirty="0">
                <a:sym typeface="Symbol" pitchFamily="18" charset="2"/>
              </a:rPr>
              <a:t>-1000 if Flappy Bird is dead</a:t>
            </a:r>
          </a:p>
          <a:p>
            <a:r>
              <a:rPr lang="en-US" dirty="0">
                <a:sym typeface="Symbol" pitchFamily="18" charset="2"/>
              </a:rPr>
              <a:t>6-7 hours of Q-learning</a:t>
            </a:r>
          </a:p>
          <a:p>
            <a:endParaRPr lang="en-US" dirty="0">
              <a:solidFill>
                <a:srgbClr val="C00000"/>
              </a:solidFill>
              <a:sym typeface="Symbol" pitchFamily="18" charset="2"/>
            </a:endParaRPr>
          </a:p>
        </p:txBody>
      </p:sp>
      <p:pic>
        <p:nvPicPr>
          <p:cNvPr id="3" name="Flappy bird hack so that it is self play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39200" y="1371600"/>
            <a:ext cx="271653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Error*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Approximate q update explained: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Imagine we had only one point x, with features f(x), target value y, and weights w:</a:t>
            </a:r>
          </a:p>
        </p:txBody>
      </p:sp>
      <p:sp>
        <p:nvSpPr>
          <p:cNvPr id="22539" name="TextBox 27"/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“target”</a:t>
            </a:r>
          </a:p>
        </p:txBody>
      </p:sp>
      <p:sp>
        <p:nvSpPr>
          <p:cNvPr id="22540" name="TextBox 28"/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“prediction”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17" grpId="0"/>
      <p:bldP spid="22539" grpId="0"/>
      <p:bldP spid="225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2243137" y="1295400"/>
            <a:ext cx="7537450" cy="51276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2243137" y="6423025"/>
            <a:ext cx="7537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V="1">
            <a:off x="2243137" y="1295400"/>
            <a:ext cx="1588" cy="5127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6"/>
          <p:cNvSpPr>
            <a:spLocks noChangeShapeType="1"/>
          </p:cNvSpPr>
          <p:nvPr/>
        </p:nvSpPr>
        <p:spPr bwMode="auto">
          <a:xfrm flipV="1">
            <a:off x="22431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22415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2535" name="Line 8"/>
          <p:cNvSpPr>
            <a:spLocks noChangeShapeType="1"/>
          </p:cNvSpPr>
          <p:nvPr/>
        </p:nvSpPr>
        <p:spPr bwMode="auto">
          <a:xfrm flipV="1">
            <a:off x="29940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Rectangle 9"/>
          <p:cNvSpPr>
            <a:spLocks noChangeArrowheads="1"/>
          </p:cNvSpPr>
          <p:nvPr/>
        </p:nvSpPr>
        <p:spPr bwMode="auto">
          <a:xfrm>
            <a:off x="29924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</a:t>
            </a:r>
            <a:endParaRPr lang="en-US" sz="2400">
              <a:cs typeface="Arial" charset="0"/>
            </a:endParaRPr>
          </a:p>
        </p:txBody>
      </p:sp>
      <p:sp>
        <p:nvSpPr>
          <p:cNvPr id="22537" name="Line 10"/>
          <p:cNvSpPr>
            <a:spLocks noChangeShapeType="1"/>
          </p:cNvSpPr>
          <p:nvPr/>
        </p:nvSpPr>
        <p:spPr bwMode="auto">
          <a:xfrm flipV="1">
            <a:off x="37433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37417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</a:t>
            </a:r>
            <a:endParaRPr lang="en-US" sz="2400">
              <a:cs typeface="Arial" charset="0"/>
            </a:endParaRPr>
          </a:p>
        </p:txBody>
      </p:sp>
      <p:sp>
        <p:nvSpPr>
          <p:cNvPr id="22539" name="Line 12"/>
          <p:cNvSpPr>
            <a:spLocks noChangeShapeType="1"/>
          </p:cNvSpPr>
          <p:nvPr/>
        </p:nvSpPr>
        <p:spPr bwMode="auto">
          <a:xfrm flipV="1">
            <a:off x="45021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Rectangle 13"/>
          <p:cNvSpPr>
            <a:spLocks noChangeArrowheads="1"/>
          </p:cNvSpPr>
          <p:nvPr/>
        </p:nvSpPr>
        <p:spPr bwMode="auto">
          <a:xfrm>
            <a:off x="4500562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6</a:t>
            </a:r>
            <a:endParaRPr lang="en-US" sz="2400">
              <a:cs typeface="Arial" charset="0"/>
            </a:endParaRPr>
          </a:p>
        </p:txBody>
      </p:sp>
      <p:sp>
        <p:nvSpPr>
          <p:cNvPr id="22541" name="Line 14"/>
          <p:cNvSpPr>
            <a:spLocks noChangeShapeType="1"/>
          </p:cNvSpPr>
          <p:nvPr/>
        </p:nvSpPr>
        <p:spPr bwMode="auto">
          <a:xfrm flipV="1">
            <a:off x="52530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5"/>
          <p:cNvSpPr>
            <a:spLocks noChangeArrowheads="1"/>
          </p:cNvSpPr>
          <p:nvPr/>
        </p:nvSpPr>
        <p:spPr bwMode="auto">
          <a:xfrm>
            <a:off x="52514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8</a:t>
            </a:r>
            <a:endParaRPr lang="en-US" sz="2400">
              <a:cs typeface="Arial" charset="0"/>
            </a:endParaRPr>
          </a:p>
        </p:txBody>
      </p:sp>
      <p:sp>
        <p:nvSpPr>
          <p:cNvPr id="22543" name="Line 16"/>
          <p:cNvSpPr>
            <a:spLocks noChangeShapeType="1"/>
          </p:cNvSpPr>
          <p:nvPr/>
        </p:nvSpPr>
        <p:spPr bwMode="auto">
          <a:xfrm flipV="1">
            <a:off x="60118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Rectangle 17"/>
          <p:cNvSpPr>
            <a:spLocks noChangeArrowheads="1"/>
          </p:cNvSpPr>
          <p:nvPr/>
        </p:nvSpPr>
        <p:spPr bwMode="auto">
          <a:xfrm>
            <a:off x="59705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10</a:t>
            </a:r>
            <a:endParaRPr lang="en-US" sz="2400">
              <a:cs typeface="Arial" charset="0"/>
            </a:endParaRPr>
          </a:p>
        </p:txBody>
      </p:sp>
      <p:sp>
        <p:nvSpPr>
          <p:cNvPr id="22545" name="Line 18"/>
          <p:cNvSpPr>
            <a:spLocks noChangeShapeType="1"/>
          </p:cNvSpPr>
          <p:nvPr/>
        </p:nvSpPr>
        <p:spPr bwMode="auto">
          <a:xfrm flipV="1">
            <a:off x="67627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Rectangle 19"/>
          <p:cNvSpPr>
            <a:spLocks noChangeArrowheads="1"/>
          </p:cNvSpPr>
          <p:nvPr/>
        </p:nvSpPr>
        <p:spPr bwMode="auto">
          <a:xfrm>
            <a:off x="67214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12</a:t>
            </a:r>
            <a:endParaRPr lang="en-US" sz="2400">
              <a:cs typeface="Arial" charset="0"/>
            </a:endParaRPr>
          </a:p>
        </p:txBody>
      </p:sp>
      <p:sp>
        <p:nvSpPr>
          <p:cNvPr id="22547" name="Line 20"/>
          <p:cNvSpPr>
            <a:spLocks noChangeShapeType="1"/>
          </p:cNvSpPr>
          <p:nvPr/>
        </p:nvSpPr>
        <p:spPr bwMode="auto">
          <a:xfrm flipV="1">
            <a:off x="75120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8" name="Rectangle 21"/>
          <p:cNvSpPr>
            <a:spLocks noChangeArrowheads="1"/>
          </p:cNvSpPr>
          <p:nvPr/>
        </p:nvSpPr>
        <p:spPr bwMode="auto">
          <a:xfrm>
            <a:off x="74707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14</a:t>
            </a:r>
            <a:endParaRPr lang="en-US" sz="2400">
              <a:cs typeface="Arial" charset="0"/>
            </a:endParaRPr>
          </a:p>
        </p:txBody>
      </p:sp>
      <p:sp>
        <p:nvSpPr>
          <p:cNvPr id="22549" name="Line 22"/>
          <p:cNvSpPr>
            <a:spLocks noChangeShapeType="1"/>
          </p:cNvSpPr>
          <p:nvPr/>
        </p:nvSpPr>
        <p:spPr bwMode="auto">
          <a:xfrm flipV="1">
            <a:off x="827087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0" name="Rectangle 23"/>
          <p:cNvSpPr>
            <a:spLocks noChangeArrowheads="1"/>
          </p:cNvSpPr>
          <p:nvPr/>
        </p:nvSpPr>
        <p:spPr bwMode="auto">
          <a:xfrm>
            <a:off x="8229600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16</a:t>
            </a:r>
            <a:endParaRPr lang="en-US" sz="2400">
              <a:cs typeface="Arial" charset="0"/>
            </a:endParaRPr>
          </a:p>
        </p:txBody>
      </p:sp>
      <p:sp>
        <p:nvSpPr>
          <p:cNvPr id="22551" name="Line 24"/>
          <p:cNvSpPr>
            <a:spLocks noChangeShapeType="1"/>
          </p:cNvSpPr>
          <p:nvPr/>
        </p:nvSpPr>
        <p:spPr bwMode="auto">
          <a:xfrm flipV="1">
            <a:off x="90217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Rectangle 25"/>
          <p:cNvSpPr>
            <a:spLocks noChangeArrowheads="1"/>
          </p:cNvSpPr>
          <p:nvPr/>
        </p:nvSpPr>
        <p:spPr bwMode="auto">
          <a:xfrm>
            <a:off x="89804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18</a:t>
            </a:r>
            <a:endParaRPr lang="en-US" sz="2400">
              <a:cs typeface="Arial" charset="0"/>
            </a:endParaRPr>
          </a:p>
        </p:txBody>
      </p:sp>
      <p:sp>
        <p:nvSpPr>
          <p:cNvPr id="22553" name="Line 26"/>
          <p:cNvSpPr>
            <a:spLocks noChangeShapeType="1"/>
          </p:cNvSpPr>
          <p:nvPr/>
        </p:nvSpPr>
        <p:spPr bwMode="auto">
          <a:xfrm flipV="1">
            <a:off x="978058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Rectangle 27"/>
          <p:cNvSpPr>
            <a:spLocks noChangeArrowheads="1"/>
          </p:cNvSpPr>
          <p:nvPr/>
        </p:nvSpPr>
        <p:spPr bwMode="auto">
          <a:xfrm>
            <a:off x="9739312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2555" name="Line 28"/>
          <p:cNvSpPr>
            <a:spLocks noChangeShapeType="1"/>
          </p:cNvSpPr>
          <p:nvPr/>
        </p:nvSpPr>
        <p:spPr bwMode="auto">
          <a:xfrm>
            <a:off x="2243137" y="6423025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Rectangle 29"/>
          <p:cNvSpPr>
            <a:spLocks noChangeArrowheads="1"/>
          </p:cNvSpPr>
          <p:nvPr/>
        </p:nvSpPr>
        <p:spPr bwMode="auto">
          <a:xfrm>
            <a:off x="2057400" y="6346825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-15</a:t>
            </a:r>
            <a:endParaRPr lang="en-US" sz="2400">
              <a:cs typeface="Arial" charset="0"/>
            </a:endParaRPr>
          </a:p>
        </p:txBody>
      </p:sp>
      <p:sp>
        <p:nvSpPr>
          <p:cNvPr id="22557" name="Line 30"/>
          <p:cNvSpPr>
            <a:spLocks noChangeShapeType="1"/>
          </p:cNvSpPr>
          <p:nvPr/>
        </p:nvSpPr>
        <p:spPr bwMode="auto">
          <a:xfrm>
            <a:off x="2243137" y="58531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Rectangle 31"/>
          <p:cNvSpPr>
            <a:spLocks noChangeArrowheads="1"/>
          </p:cNvSpPr>
          <p:nvPr/>
        </p:nvSpPr>
        <p:spPr bwMode="auto">
          <a:xfrm>
            <a:off x="2057400" y="5776913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-10</a:t>
            </a:r>
            <a:endParaRPr lang="en-US" sz="2400">
              <a:cs typeface="Arial" charset="0"/>
            </a:endParaRPr>
          </a:p>
        </p:txBody>
      </p:sp>
      <p:sp>
        <p:nvSpPr>
          <p:cNvPr id="22559" name="Line 32"/>
          <p:cNvSpPr>
            <a:spLocks noChangeShapeType="1"/>
          </p:cNvSpPr>
          <p:nvPr/>
        </p:nvSpPr>
        <p:spPr bwMode="auto">
          <a:xfrm>
            <a:off x="2243137" y="52816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Rectangle 33"/>
          <p:cNvSpPr>
            <a:spLocks noChangeArrowheads="1"/>
          </p:cNvSpPr>
          <p:nvPr/>
        </p:nvSpPr>
        <p:spPr bwMode="auto">
          <a:xfrm>
            <a:off x="2125662" y="5205413"/>
            <a:ext cx="1127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-5</a:t>
            </a:r>
            <a:endParaRPr lang="en-US" sz="2400">
              <a:cs typeface="Arial" charset="0"/>
            </a:endParaRPr>
          </a:p>
        </p:txBody>
      </p:sp>
      <p:sp>
        <p:nvSpPr>
          <p:cNvPr id="22561" name="Line 34"/>
          <p:cNvSpPr>
            <a:spLocks noChangeShapeType="1"/>
          </p:cNvSpPr>
          <p:nvPr/>
        </p:nvSpPr>
        <p:spPr bwMode="auto">
          <a:xfrm>
            <a:off x="2243137" y="4711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Rectangle 35"/>
          <p:cNvSpPr>
            <a:spLocks noChangeArrowheads="1"/>
          </p:cNvSpPr>
          <p:nvPr/>
        </p:nvSpPr>
        <p:spPr bwMode="auto">
          <a:xfrm>
            <a:off x="2165350" y="46355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2563" name="Line 36"/>
          <p:cNvSpPr>
            <a:spLocks noChangeShapeType="1"/>
          </p:cNvSpPr>
          <p:nvPr/>
        </p:nvSpPr>
        <p:spPr bwMode="auto">
          <a:xfrm>
            <a:off x="2243137" y="41402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Rectangle 37"/>
          <p:cNvSpPr>
            <a:spLocks noChangeArrowheads="1"/>
          </p:cNvSpPr>
          <p:nvPr/>
        </p:nvSpPr>
        <p:spPr bwMode="auto">
          <a:xfrm>
            <a:off x="2165350" y="40640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5</a:t>
            </a:r>
            <a:endParaRPr lang="en-US" sz="2400">
              <a:cs typeface="Arial" charset="0"/>
            </a:endParaRPr>
          </a:p>
        </p:txBody>
      </p:sp>
      <p:sp>
        <p:nvSpPr>
          <p:cNvPr id="22565" name="Line 38"/>
          <p:cNvSpPr>
            <a:spLocks noChangeShapeType="1"/>
          </p:cNvSpPr>
          <p:nvPr/>
        </p:nvSpPr>
        <p:spPr bwMode="auto">
          <a:xfrm>
            <a:off x="2243137" y="3568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Rectangle 39"/>
          <p:cNvSpPr>
            <a:spLocks noChangeArrowheads="1"/>
          </p:cNvSpPr>
          <p:nvPr/>
        </p:nvSpPr>
        <p:spPr bwMode="auto">
          <a:xfrm>
            <a:off x="2098675" y="3492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10</a:t>
            </a:r>
            <a:endParaRPr lang="en-US" sz="2400">
              <a:cs typeface="Arial" charset="0"/>
            </a:endParaRPr>
          </a:p>
        </p:txBody>
      </p:sp>
      <p:sp>
        <p:nvSpPr>
          <p:cNvPr id="22567" name="Line 40"/>
          <p:cNvSpPr>
            <a:spLocks noChangeShapeType="1"/>
          </p:cNvSpPr>
          <p:nvPr/>
        </p:nvSpPr>
        <p:spPr bwMode="auto">
          <a:xfrm>
            <a:off x="2243137" y="2998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Rectangle 41"/>
          <p:cNvSpPr>
            <a:spLocks noChangeArrowheads="1"/>
          </p:cNvSpPr>
          <p:nvPr/>
        </p:nvSpPr>
        <p:spPr bwMode="auto">
          <a:xfrm>
            <a:off x="2098675" y="2922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15</a:t>
            </a:r>
            <a:endParaRPr lang="en-US" sz="2400">
              <a:cs typeface="Arial" charset="0"/>
            </a:endParaRPr>
          </a:p>
        </p:txBody>
      </p:sp>
      <p:sp>
        <p:nvSpPr>
          <p:cNvPr id="22569" name="Line 42"/>
          <p:cNvSpPr>
            <a:spLocks noChangeShapeType="1"/>
          </p:cNvSpPr>
          <p:nvPr/>
        </p:nvSpPr>
        <p:spPr bwMode="auto">
          <a:xfrm>
            <a:off x="2243137" y="24272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Rectangle 43"/>
          <p:cNvSpPr>
            <a:spLocks noChangeArrowheads="1"/>
          </p:cNvSpPr>
          <p:nvPr/>
        </p:nvSpPr>
        <p:spPr bwMode="auto">
          <a:xfrm>
            <a:off x="2098675" y="23510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2571" name="Line 44"/>
          <p:cNvSpPr>
            <a:spLocks noChangeShapeType="1"/>
          </p:cNvSpPr>
          <p:nvPr/>
        </p:nvSpPr>
        <p:spPr bwMode="auto">
          <a:xfrm>
            <a:off x="2243137" y="1855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2" name="Rectangle 45"/>
          <p:cNvSpPr>
            <a:spLocks noChangeArrowheads="1"/>
          </p:cNvSpPr>
          <p:nvPr/>
        </p:nvSpPr>
        <p:spPr bwMode="auto">
          <a:xfrm>
            <a:off x="2098675" y="1779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25</a:t>
            </a:r>
            <a:endParaRPr lang="en-US" sz="2400">
              <a:cs typeface="Arial" charset="0"/>
            </a:endParaRPr>
          </a:p>
        </p:txBody>
      </p:sp>
      <p:sp>
        <p:nvSpPr>
          <p:cNvPr id="22573" name="Line 46"/>
          <p:cNvSpPr>
            <a:spLocks noChangeShapeType="1"/>
          </p:cNvSpPr>
          <p:nvPr/>
        </p:nvSpPr>
        <p:spPr bwMode="auto">
          <a:xfrm>
            <a:off x="2243137" y="12954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4" name="Rectangle 47"/>
          <p:cNvSpPr>
            <a:spLocks noChangeArrowheads="1"/>
          </p:cNvSpPr>
          <p:nvPr/>
        </p:nvSpPr>
        <p:spPr bwMode="auto">
          <a:xfrm>
            <a:off x="2098675" y="12192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30</a:t>
            </a:r>
            <a:endParaRPr lang="en-US" sz="2400">
              <a:cs typeface="Arial" charset="0"/>
            </a:endParaRPr>
          </a:p>
        </p:txBody>
      </p:sp>
      <p:sp>
        <p:nvSpPr>
          <p:cNvPr id="22575" name="Oval 48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6" name="Oval 49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7" name="Oval 50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8" name="Oval 51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9" name="Oval 52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0" name="Oval 53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1" name="Oval 54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2" name="Oval 55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3" name="Oval 56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4" name="Oval 57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5" name="Oval 58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6" name="Oval 59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7" name="Oval 60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8" name="Oval 61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9" name="Oval 62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0" name="Oval 63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1" name="Oval 64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2" name="Oval 65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3" name="Oval 66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4" name="Oval 67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5" name="Oval 68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6" name="Oval 69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7" name="Oval 70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8" name="Oval 71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9" name="Oval 72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0" name="Oval 73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1" name="Oval 74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2" name="Oval 75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3" name="Oval 76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4" name="Oval 77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5" name="Oval 78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6" name="Oval 79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7" name="Oval 80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8" name="Oval 81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9" name="Oval 82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0" name="Oval 83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1" name="Oval 84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2" name="Oval 85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3" name="Oval 86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4" name="Oval 87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Freeform 88"/>
          <p:cNvSpPr>
            <a:spLocks/>
          </p:cNvSpPr>
          <p:nvPr/>
        </p:nvSpPr>
        <p:spPr bwMode="auto">
          <a:xfrm>
            <a:off x="2613025" y="1827213"/>
            <a:ext cx="4784725" cy="3721100"/>
          </a:xfrm>
          <a:custGeom>
            <a:avLst/>
            <a:gdLst>
              <a:gd name="T0" fmla="*/ 2147483647 w 3014"/>
              <a:gd name="T1" fmla="*/ 2147483647 h 2344"/>
              <a:gd name="T2" fmla="*/ 2147483647 w 3014"/>
              <a:gd name="T3" fmla="*/ 2147483647 h 2344"/>
              <a:gd name="T4" fmla="*/ 2147483647 w 3014"/>
              <a:gd name="T5" fmla="*/ 2147483647 h 2344"/>
              <a:gd name="T6" fmla="*/ 2147483647 w 3014"/>
              <a:gd name="T7" fmla="*/ 2147483647 h 2344"/>
              <a:gd name="T8" fmla="*/ 2147483647 w 3014"/>
              <a:gd name="T9" fmla="*/ 2147483647 h 2344"/>
              <a:gd name="T10" fmla="*/ 2147483647 w 3014"/>
              <a:gd name="T11" fmla="*/ 2147483647 h 2344"/>
              <a:gd name="T12" fmla="*/ 2147483647 w 3014"/>
              <a:gd name="T13" fmla="*/ 2147483647 h 2344"/>
              <a:gd name="T14" fmla="*/ 2147483647 w 3014"/>
              <a:gd name="T15" fmla="*/ 2147483647 h 2344"/>
              <a:gd name="T16" fmla="*/ 2147483647 w 3014"/>
              <a:gd name="T17" fmla="*/ 2147483647 h 2344"/>
              <a:gd name="T18" fmla="*/ 2147483647 w 3014"/>
              <a:gd name="T19" fmla="*/ 2147483647 h 2344"/>
              <a:gd name="T20" fmla="*/ 2147483647 w 3014"/>
              <a:gd name="T21" fmla="*/ 2147483647 h 2344"/>
              <a:gd name="T22" fmla="*/ 2147483647 w 3014"/>
              <a:gd name="T23" fmla="*/ 2147483647 h 2344"/>
              <a:gd name="T24" fmla="*/ 2147483647 w 3014"/>
              <a:gd name="T25" fmla="*/ 2147483647 h 2344"/>
              <a:gd name="T26" fmla="*/ 2147483647 w 3014"/>
              <a:gd name="T27" fmla="*/ 2147483647 h 2344"/>
              <a:gd name="T28" fmla="*/ 2147483647 w 3014"/>
              <a:gd name="T29" fmla="*/ 2147483647 h 2344"/>
              <a:gd name="T30" fmla="*/ 2147483647 w 3014"/>
              <a:gd name="T31" fmla="*/ 2147483647 h 2344"/>
              <a:gd name="T32" fmla="*/ 2147483647 w 3014"/>
              <a:gd name="T33" fmla="*/ 2147483647 h 2344"/>
              <a:gd name="T34" fmla="*/ 2147483647 w 3014"/>
              <a:gd name="T35" fmla="*/ 2147483647 h 2344"/>
              <a:gd name="T36" fmla="*/ 2147483647 w 3014"/>
              <a:gd name="T37" fmla="*/ 2147483647 h 2344"/>
              <a:gd name="T38" fmla="*/ 2147483647 w 3014"/>
              <a:gd name="T39" fmla="*/ 2147483647 h 2344"/>
              <a:gd name="T40" fmla="*/ 2147483647 w 3014"/>
              <a:gd name="T41" fmla="*/ 2147483647 h 2344"/>
              <a:gd name="T42" fmla="*/ 2147483647 w 3014"/>
              <a:gd name="T43" fmla="*/ 2147483647 h 2344"/>
              <a:gd name="T44" fmla="*/ 2147483647 w 3014"/>
              <a:gd name="T45" fmla="*/ 2147483647 h 2344"/>
              <a:gd name="T46" fmla="*/ 2147483647 w 3014"/>
              <a:gd name="T47" fmla="*/ 2147483647 h 2344"/>
              <a:gd name="T48" fmla="*/ 2147483647 w 3014"/>
              <a:gd name="T49" fmla="*/ 2147483647 h 2344"/>
              <a:gd name="T50" fmla="*/ 2147483647 w 3014"/>
              <a:gd name="T51" fmla="*/ 2147483647 h 2344"/>
              <a:gd name="T52" fmla="*/ 2147483647 w 3014"/>
              <a:gd name="T53" fmla="*/ 2147483647 h 2344"/>
              <a:gd name="T54" fmla="*/ 2147483647 w 3014"/>
              <a:gd name="T55" fmla="*/ 2147483647 h 2344"/>
              <a:gd name="T56" fmla="*/ 2147483647 w 3014"/>
              <a:gd name="T57" fmla="*/ 2147483647 h 2344"/>
              <a:gd name="T58" fmla="*/ 2147483647 w 3014"/>
              <a:gd name="T59" fmla="*/ 2147483647 h 2344"/>
              <a:gd name="T60" fmla="*/ 2147483647 w 3014"/>
              <a:gd name="T61" fmla="*/ 2147483647 h 2344"/>
              <a:gd name="T62" fmla="*/ 2147483647 w 3014"/>
              <a:gd name="T63" fmla="*/ 2147483647 h 2344"/>
              <a:gd name="T64" fmla="*/ 2147483647 w 3014"/>
              <a:gd name="T65" fmla="*/ 2147483647 h 2344"/>
              <a:gd name="T66" fmla="*/ 2147483647 w 3014"/>
              <a:gd name="T67" fmla="*/ 2147483647 h 2344"/>
              <a:gd name="T68" fmla="*/ 2147483647 w 3014"/>
              <a:gd name="T69" fmla="*/ 2147483647 h 2344"/>
              <a:gd name="T70" fmla="*/ 2147483647 w 3014"/>
              <a:gd name="T71" fmla="*/ 2147483647 h 2344"/>
              <a:gd name="T72" fmla="*/ 2147483647 w 3014"/>
              <a:gd name="T73" fmla="*/ 2147483647 h 2344"/>
              <a:gd name="T74" fmla="*/ 2147483647 w 3014"/>
              <a:gd name="T75" fmla="*/ 2147483647 h 2344"/>
              <a:gd name="T76" fmla="*/ 2147483647 w 3014"/>
              <a:gd name="T77" fmla="*/ 2147483647 h 2344"/>
              <a:gd name="T78" fmla="*/ 2147483647 w 3014"/>
              <a:gd name="T79" fmla="*/ 2147483647 h 2344"/>
              <a:gd name="T80" fmla="*/ 2147483647 w 3014"/>
              <a:gd name="T81" fmla="*/ 2147483647 h 2344"/>
              <a:gd name="T82" fmla="*/ 2147483647 w 3014"/>
              <a:gd name="T83" fmla="*/ 2147483647 h 234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014"/>
              <a:gd name="T127" fmla="*/ 0 h 2344"/>
              <a:gd name="T128" fmla="*/ 3014 w 3014"/>
              <a:gd name="T129" fmla="*/ 2344 h 234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014" h="2344">
                <a:moveTo>
                  <a:pt x="0" y="1739"/>
                </a:moveTo>
                <a:lnTo>
                  <a:pt x="24" y="630"/>
                </a:lnTo>
                <a:lnTo>
                  <a:pt x="48" y="114"/>
                </a:lnTo>
                <a:lnTo>
                  <a:pt x="72" y="0"/>
                </a:lnTo>
                <a:lnTo>
                  <a:pt x="96" y="132"/>
                </a:lnTo>
                <a:lnTo>
                  <a:pt x="120" y="402"/>
                </a:lnTo>
                <a:lnTo>
                  <a:pt x="144" y="738"/>
                </a:lnTo>
                <a:lnTo>
                  <a:pt x="168" y="1085"/>
                </a:lnTo>
                <a:lnTo>
                  <a:pt x="192" y="1409"/>
                </a:lnTo>
                <a:lnTo>
                  <a:pt x="216" y="1691"/>
                </a:lnTo>
                <a:lnTo>
                  <a:pt x="240" y="1918"/>
                </a:lnTo>
                <a:lnTo>
                  <a:pt x="264" y="2098"/>
                </a:lnTo>
                <a:lnTo>
                  <a:pt x="287" y="2218"/>
                </a:lnTo>
                <a:lnTo>
                  <a:pt x="311" y="2296"/>
                </a:lnTo>
                <a:lnTo>
                  <a:pt x="335" y="2338"/>
                </a:lnTo>
                <a:lnTo>
                  <a:pt x="359" y="2344"/>
                </a:lnTo>
                <a:lnTo>
                  <a:pt x="383" y="2332"/>
                </a:lnTo>
                <a:lnTo>
                  <a:pt x="407" y="2302"/>
                </a:lnTo>
                <a:lnTo>
                  <a:pt x="431" y="2260"/>
                </a:lnTo>
                <a:lnTo>
                  <a:pt x="455" y="2218"/>
                </a:lnTo>
                <a:lnTo>
                  <a:pt x="479" y="2182"/>
                </a:lnTo>
                <a:lnTo>
                  <a:pt x="503" y="2146"/>
                </a:lnTo>
                <a:lnTo>
                  <a:pt x="527" y="2116"/>
                </a:lnTo>
                <a:lnTo>
                  <a:pt x="551" y="2092"/>
                </a:lnTo>
                <a:lnTo>
                  <a:pt x="569" y="2080"/>
                </a:lnTo>
                <a:lnTo>
                  <a:pt x="592" y="2080"/>
                </a:lnTo>
                <a:lnTo>
                  <a:pt x="616" y="2080"/>
                </a:lnTo>
                <a:lnTo>
                  <a:pt x="640" y="2098"/>
                </a:lnTo>
                <a:lnTo>
                  <a:pt x="664" y="2116"/>
                </a:lnTo>
                <a:lnTo>
                  <a:pt x="688" y="2134"/>
                </a:lnTo>
                <a:lnTo>
                  <a:pt x="712" y="2164"/>
                </a:lnTo>
                <a:lnTo>
                  <a:pt x="736" y="2188"/>
                </a:lnTo>
                <a:lnTo>
                  <a:pt x="760" y="2218"/>
                </a:lnTo>
                <a:lnTo>
                  <a:pt x="784" y="2242"/>
                </a:lnTo>
                <a:lnTo>
                  <a:pt x="808" y="2266"/>
                </a:lnTo>
                <a:lnTo>
                  <a:pt x="832" y="2284"/>
                </a:lnTo>
                <a:lnTo>
                  <a:pt x="856" y="2302"/>
                </a:lnTo>
                <a:lnTo>
                  <a:pt x="879" y="2320"/>
                </a:lnTo>
                <a:lnTo>
                  <a:pt x="903" y="2326"/>
                </a:lnTo>
                <a:lnTo>
                  <a:pt x="927" y="2332"/>
                </a:lnTo>
                <a:lnTo>
                  <a:pt x="951" y="2332"/>
                </a:lnTo>
                <a:lnTo>
                  <a:pt x="975" y="2326"/>
                </a:lnTo>
                <a:lnTo>
                  <a:pt x="999" y="2320"/>
                </a:lnTo>
                <a:lnTo>
                  <a:pt x="1023" y="2314"/>
                </a:lnTo>
                <a:lnTo>
                  <a:pt x="1047" y="2296"/>
                </a:lnTo>
                <a:lnTo>
                  <a:pt x="1071" y="2284"/>
                </a:lnTo>
                <a:lnTo>
                  <a:pt x="1095" y="2266"/>
                </a:lnTo>
                <a:lnTo>
                  <a:pt x="1119" y="2248"/>
                </a:lnTo>
                <a:lnTo>
                  <a:pt x="1143" y="2230"/>
                </a:lnTo>
                <a:lnTo>
                  <a:pt x="1166" y="2212"/>
                </a:lnTo>
                <a:lnTo>
                  <a:pt x="1190" y="2194"/>
                </a:lnTo>
                <a:lnTo>
                  <a:pt x="1214" y="2176"/>
                </a:lnTo>
                <a:lnTo>
                  <a:pt x="1238" y="2158"/>
                </a:lnTo>
                <a:lnTo>
                  <a:pt x="1262" y="2140"/>
                </a:lnTo>
                <a:lnTo>
                  <a:pt x="1286" y="2128"/>
                </a:lnTo>
                <a:lnTo>
                  <a:pt x="1310" y="2116"/>
                </a:lnTo>
                <a:lnTo>
                  <a:pt x="1334" y="2104"/>
                </a:lnTo>
                <a:lnTo>
                  <a:pt x="1352" y="2098"/>
                </a:lnTo>
                <a:lnTo>
                  <a:pt x="1376" y="2092"/>
                </a:lnTo>
                <a:lnTo>
                  <a:pt x="1400" y="2086"/>
                </a:lnTo>
                <a:lnTo>
                  <a:pt x="1424" y="2080"/>
                </a:lnTo>
                <a:lnTo>
                  <a:pt x="1448" y="2074"/>
                </a:lnTo>
                <a:lnTo>
                  <a:pt x="1471" y="2074"/>
                </a:lnTo>
                <a:lnTo>
                  <a:pt x="1495" y="2068"/>
                </a:lnTo>
                <a:lnTo>
                  <a:pt x="1519" y="2068"/>
                </a:lnTo>
                <a:lnTo>
                  <a:pt x="1543" y="2068"/>
                </a:lnTo>
                <a:lnTo>
                  <a:pt x="1567" y="2062"/>
                </a:lnTo>
                <a:lnTo>
                  <a:pt x="1591" y="2062"/>
                </a:lnTo>
                <a:lnTo>
                  <a:pt x="1615" y="2056"/>
                </a:lnTo>
                <a:lnTo>
                  <a:pt x="1639" y="2056"/>
                </a:lnTo>
                <a:lnTo>
                  <a:pt x="1663" y="2050"/>
                </a:lnTo>
                <a:lnTo>
                  <a:pt x="1687" y="2044"/>
                </a:lnTo>
                <a:lnTo>
                  <a:pt x="1711" y="2038"/>
                </a:lnTo>
                <a:lnTo>
                  <a:pt x="1735" y="2032"/>
                </a:lnTo>
                <a:lnTo>
                  <a:pt x="1758" y="2020"/>
                </a:lnTo>
                <a:lnTo>
                  <a:pt x="1782" y="2014"/>
                </a:lnTo>
                <a:lnTo>
                  <a:pt x="1806" y="2002"/>
                </a:lnTo>
                <a:lnTo>
                  <a:pt x="1830" y="1990"/>
                </a:lnTo>
                <a:lnTo>
                  <a:pt x="1854" y="1978"/>
                </a:lnTo>
                <a:lnTo>
                  <a:pt x="1878" y="1966"/>
                </a:lnTo>
                <a:lnTo>
                  <a:pt x="1902" y="1948"/>
                </a:lnTo>
                <a:lnTo>
                  <a:pt x="1926" y="1936"/>
                </a:lnTo>
                <a:lnTo>
                  <a:pt x="1950" y="1924"/>
                </a:lnTo>
                <a:lnTo>
                  <a:pt x="1974" y="1906"/>
                </a:lnTo>
                <a:lnTo>
                  <a:pt x="1998" y="1894"/>
                </a:lnTo>
                <a:lnTo>
                  <a:pt x="2022" y="1876"/>
                </a:lnTo>
                <a:lnTo>
                  <a:pt x="2045" y="1864"/>
                </a:lnTo>
                <a:lnTo>
                  <a:pt x="2069" y="1852"/>
                </a:lnTo>
                <a:lnTo>
                  <a:pt x="2093" y="1841"/>
                </a:lnTo>
                <a:lnTo>
                  <a:pt x="2117" y="1829"/>
                </a:lnTo>
                <a:lnTo>
                  <a:pt x="2141" y="1817"/>
                </a:lnTo>
                <a:lnTo>
                  <a:pt x="2159" y="1805"/>
                </a:lnTo>
                <a:lnTo>
                  <a:pt x="2183" y="1793"/>
                </a:lnTo>
                <a:lnTo>
                  <a:pt x="2207" y="1787"/>
                </a:lnTo>
                <a:lnTo>
                  <a:pt x="2231" y="1781"/>
                </a:lnTo>
                <a:lnTo>
                  <a:pt x="2255" y="1769"/>
                </a:lnTo>
                <a:lnTo>
                  <a:pt x="2279" y="1763"/>
                </a:lnTo>
                <a:lnTo>
                  <a:pt x="2303" y="1757"/>
                </a:lnTo>
                <a:lnTo>
                  <a:pt x="2326" y="1757"/>
                </a:lnTo>
                <a:lnTo>
                  <a:pt x="2350" y="1751"/>
                </a:lnTo>
                <a:lnTo>
                  <a:pt x="2374" y="1751"/>
                </a:lnTo>
                <a:lnTo>
                  <a:pt x="2398" y="1745"/>
                </a:lnTo>
                <a:lnTo>
                  <a:pt x="2422" y="1745"/>
                </a:lnTo>
                <a:lnTo>
                  <a:pt x="2446" y="1745"/>
                </a:lnTo>
                <a:lnTo>
                  <a:pt x="2470" y="1745"/>
                </a:lnTo>
                <a:lnTo>
                  <a:pt x="2494" y="1745"/>
                </a:lnTo>
                <a:lnTo>
                  <a:pt x="2518" y="1745"/>
                </a:lnTo>
                <a:lnTo>
                  <a:pt x="2542" y="1751"/>
                </a:lnTo>
                <a:lnTo>
                  <a:pt x="2566" y="1751"/>
                </a:lnTo>
                <a:lnTo>
                  <a:pt x="2590" y="1757"/>
                </a:lnTo>
                <a:lnTo>
                  <a:pt x="2614" y="1757"/>
                </a:lnTo>
                <a:lnTo>
                  <a:pt x="2637" y="1763"/>
                </a:lnTo>
                <a:lnTo>
                  <a:pt x="2661" y="1769"/>
                </a:lnTo>
                <a:lnTo>
                  <a:pt x="2685" y="1775"/>
                </a:lnTo>
                <a:lnTo>
                  <a:pt x="2709" y="1781"/>
                </a:lnTo>
                <a:lnTo>
                  <a:pt x="2733" y="1787"/>
                </a:lnTo>
                <a:lnTo>
                  <a:pt x="2757" y="1793"/>
                </a:lnTo>
                <a:lnTo>
                  <a:pt x="2781" y="1799"/>
                </a:lnTo>
                <a:lnTo>
                  <a:pt x="2805" y="1805"/>
                </a:lnTo>
                <a:lnTo>
                  <a:pt x="2829" y="1811"/>
                </a:lnTo>
                <a:lnTo>
                  <a:pt x="2853" y="1817"/>
                </a:lnTo>
                <a:lnTo>
                  <a:pt x="2877" y="1823"/>
                </a:lnTo>
                <a:lnTo>
                  <a:pt x="2901" y="1829"/>
                </a:lnTo>
                <a:lnTo>
                  <a:pt x="2924" y="1829"/>
                </a:lnTo>
                <a:lnTo>
                  <a:pt x="2942" y="1835"/>
                </a:lnTo>
                <a:lnTo>
                  <a:pt x="2966" y="1835"/>
                </a:lnTo>
                <a:lnTo>
                  <a:pt x="2990" y="1835"/>
                </a:lnTo>
                <a:lnTo>
                  <a:pt x="3014" y="182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Freeform 89"/>
          <p:cNvSpPr>
            <a:spLocks/>
          </p:cNvSpPr>
          <p:nvPr/>
        </p:nvSpPr>
        <p:spPr bwMode="auto">
          <a:xfrm>
            <a:off x="7397750" y="3292475"/>
            <a:ext cx="2382837" cy="2894013"/>
          </a:xfrm>
          <a:custGeom>
            <a:avLst/>
            <a:gdLst>
              <a:gd name="T0" fmla="*/ 2147483647 w 1501"/>
              <a:gd name="T1" fmla="*/ 2147483647 h 1823"/>
              <a:gd name="T2" fmla="*/ 2147483647 w 1501"/>
              <a:gd name="T3" fmla="*/ 2147483647 h 1823"/>
              <a:gd name="T4" fmla="*/ 2147483647 w 1501"/>
              <a:gd name="T5" fmla="*/ 2147483647 h 1823"/>
              <a:gd name="T6" fmla="*/ 2147483647 w 1501"/>
              <a:gd name="T7" fmla="*/ 2147483647 h 1823"/>
              <a:gd name="T8" fmla="*/ 2147483647 w 1501"/>
              <a:gd name="T9" fmla="*/ 2147483647 h 1823"/>
              <a:gd name="T10" fmla="*/ 2147483647 w 1501"/>
              <a:gd name="T11" fmla="*/ 2147483647 h 1823"/>
              <a:gd name="T12" fmla="*/ 2147483647 w 1501"/>
              <a:gd name="T13" fmla="*/ 2147483647 h 1823"/>
              <a:gd name="T14" fmla="*/ 2147483647 w 1501"/>
              <a:gd name="T15" fmla="*/ 2147483647 h 1823"/>
              <a:gd name="T16" fmla="*/ 2147483647 w 1501"/>
              <a:gd name="T17" fmla="*/ 2147483647 h 1823"/>
              <a:gd name="T18" fmla="*/ 2147483647 w 1501"/>
              <a:gd name="T19" fmla="*/ 2147483647 h 1823"/>
              <a:gd name="T20" fmla="*/ 2147483647 w 1501"/>
              <a:gd name="T21" fmla="*/ 2147483647 h 1823"/>
              <a:gd name="T22" fmla="*/ 2147483647 w 1501"/>
              <a:gd name="T23" fmla="*/ 2147483647 h 1823"/>
              <a:gd name="T24" fmla="*/ 2147483647 w 1501"/>
              <a:gd name="T25" fmla="*/ 2147483647 h 1823"/>
              <a:gd name="T26" fmla="*/ 2147483647 w 1501"/>
              <a:gd name="T27" fmla="*/ 2147483647 h 1823"/>
              <a:gd name="T28" fmla="*/ 2147483647 w 1501"/>
              <a:gd name="T29" fmla="*/ 2147483647 h 1823"/>
              <a:gd name="T30" fmla="*/ 2147483647 w 1501"/>
              <a:gd name="T31" fmla="*/ 2147483647 h 1823"/>
              <a:gd name="T32" fmla="*/ 2147483647 w 1501"/>
              <a:gd name="T33" fmla="*/ 2147483647 h 1823"/>
              <a:gd name="T34" fmla="*/ 2147483647 w 1501"/>
              <a:gd name="T35" fmla="*/ 2147483647 h 1823"/>
              <a:gd name="T36" fmla="*/ 2147483647 w 1501"/>
              <a:gd name="T37" fmla="*/ 2147483647 h 1823"/>
              <a:gd name="T38" fmla="*/ 2147483647 w 1501"/>
              <a:gd name="T39" fmla="*/ 2147483647 h 1823"/>
              <a:gd name="T40" fmla="*/ 2147483647 w 1501"/>
              <a:gd name="T41" fmla="*/ 2147483647 h 1823"/>
              <a:gd name="T42" fmla="*/ 2147483647 w 1501"/>
              <a:gd name="T43" fmla="*/ 2147483647 h 1823"/>
              <a:gd name="T44" fmla="*/ 2147483647 w 1501"/>
              <a:gd name="T45" fmla="*/ 2147483647 h 1823"/>
              <a:gd name="T46" fmla="*/ 2147483647 w 1501"/>
              <a:gd name="T47" fmla="*/ 2147483647 h 1823"/>
              <a:gd name="T48" fmla="*/ 2147483647 w 1501"/>
              <a:gd name="T49" fmla="*/ 2147483647 h 1823"/>
              <a:gd name="T50" fmla="*/ 2147483647 w 1501"/>
              <a:gd name="T51" fmla="*/ 2147483647 h 1823"/>
              <a:gd name="T52" fmla="*/ 2147483647 w 1501"/>
              <a:gd name="T53" fmla="*/ 2147483647 h 1823"/>
              <a:gd name="T54" fmla="*/ 2147483647 w 1501"/>
              <a:gd name="T55" fmla="*/ 2147483647 h 1823"/>
              <a:gd name="T56" fmla="*/ 2147483647 w 1501"/>
              <a:gd name="T57" fmla="*/ 2147483647 h 1823"/>
              <a:gd name="T58" fmla="*/ 2147483647 w 1501"/>
              <a:gd name="T59" fmla="*/ 2147483647 h 1823"/>
              <a:gd name="T60" fmla="*/ 2147483647 w 1501"/>
              <a:gd name="T61" fmla="*/ 2147483647 h 1823"/>
              <a:gd name="T62" fmla="*/ 2147483647 w 1501"/>
              <a:gd name="T63" fmla="*/ 0 h 182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501"/>
              <a:gd name="T97" fmla="*/ 0 h 1823"/>
              <a:gd name="T98" fmla="*/ 1501 w 1501"/>
              <a:gd name="T99" fmla="*/ 1823 h 182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501" h="1823">
                <a:moveTo>
                  <a:pt x="0" y="906"/>
                </a:moveTo>
                <a:lnTo>
                  <a:pt x="24" y="900"/>
                </a:lnTo>
                <a:lnTo>
                  <a:pt x="48" y="894"/>
                </a:lnTo>
                <a:lnTo>
                  <a:pt x="72" y="888"/>
                </a:lnTo>
                <a:lnTo>
                  <a:pt x="96" y="870"/>
                </a:lnTo>
                <a:lnTo>
                  <a:pt x="120" y="858"/>
                </a:lnTo>
                <a:lnTo>
                  <a:pt x="144" y="840"/>
                </a:lnTo>
                <a:lnTo>
                  <a:pt x="168" y="816"/>
                </a:lnTo>
                <a:lnTo>
                  <a:pt x="191" y="792"/>
                </a:lnTo>
                <a:lnTo>
                  <a:pt x="215" y="762"/>
                </a:lnTo>
                <a:lnTo>
                  <a:pt x="239" y="732"/>
                </a:lnTo>
                <a:lnTo>
                  <a:pt x="263" y="696"/>
                </a:lnTo>
                <a:lnTo>
                  <a:pt x="287" y="666"/>
                </a:lnTo>
                <a:lnTo>
                  <a:pt x="311" y="624"/>
                </a:lnTo>
                <a:lnTo>
                  <a:pt x="335" y="588"/>
                </a:lnTo>
                <a:lnTo>
                  <a:pt x="359" y="552"/>
                </a:lnTo>
                <a:lnTo>
                  <a:pt x="383" y="510"/>
                </a:lnTo>
                <a:lnTo>
                  <a:pt x="407" y="474"/>
                </a:lnTo>
                <a:lnTo>
                  <a:pt x="431" y="438"/>
                </a:lnTo>
                <a:lnTo>
                  <a:pt x="455" y="408"/>
                </a:lnTo>
                <a:lnTo>
                  <a:pt x="478" y="378"/>
                </a:lnTo>
                <a:lnTo>
                  <a:pt x="502" y="348"/>
                </a:lnTo>
                <a:lnTo>
                  <a:pt x="526" y="330"/>
                </a:lnTo>
                <a:lnTo>
                  <a:pt x="550" y="312"/>
                </a:lnTo>
                <a:lnTo>
                  <a:pt x="574" y="300"/>
                </a:lnTo>
                <a:lnTo>
                  <a:pt x="598" y="294"/>
                </a:lnTo>
                <a:lnTo>
                  <a:pt x="622" y="294"/>
                </a:lnTo>
                <a:lnTo>
                  <a:pt x="646" y="300"/>
                </a:lnTo>
                <a:lnTo>
                  <a:pt x="670" y="312"/>
                </a:lnTo>
                <a:lnTo>
                  <a:pt x="694" y="330"/>
                </a:lnTo>
                <a:lnTo>
                  <a:pt x="712" y="348"/>
                </a:lnTo>
                <a:lnTo>
                  <a:pt x="736" y="372"/>
                </a:lnTo>
                <a:lnTo>
                  <a:pt x="760" y="396"/>
                </a:lnTo>
                <a:lnTo>
                  <a:pt x="783" y="426"/>
                </a:lnTo>
                <a:lnTo>
                  <a:pt x="807" y="450"/>
                </a:lnTo>
                <a:lnTo>
                  <a:pt x="831" y="468"/>
                </a:lnTo>
                <a:lnTo>
                  <a:pt x="855" y="486"/>
                </a:lnTo>
                <a:lnTo>
                  <a:pt x="879" y="498"/>
                </a:lnTo>
                <a:lnTo>
                  <a:pt x="903" y="498"/>
                </a:lnTo>
                <a:lnTo>
                  <a:pt x="927" y="492"/>
                </a:lnTo>
                <a:lnTo>
                  <a:pt x="951" y="468"/>
                </a:lnTo>
                <a:lnTo>
                  <a:pt x="975" y="438"/>
                </a:lnTo>
                <a:lnTo>
                  <a:pt x="999" y="396"/>
                </a:lnTo>
                <a:lnTo>
                  <a:pt x="1023" y="348"/>
                </a:lnTo>
                <a:lnTo>
                  <a:pt x="1047" y="288"/>
                </a:lnTo>
                <a:lnTo>
                  <a:pt x="1070" y="222"/>
                </a:lnTo>
                <a:lnTo>
                  <a:pt x="1094" y="156"/>
                </a:lnTo>
                <a:lnTo>
                  <a:pt x="1118" y="96"/>
                </a:lnTo>
                <a:lnTo>
                  <a:pt x="1142" y="48"/>
                </a:lnTo>
                <a:lnTo>
                  <a:pt x="1166" y="18"/>
                </a:lnTo>
                <a:lnTo>
                  <a:pt x="1190" y="18"/>
                </a:lnTo>
                <a:lnTo>
                  <a:pt x="1214" y="48"/>
                </a:lnTo>
                <a:lnTo>
                  <a:pt x="1238" y="126"/>
                </a:lnTo>
                <a:lnTo>
                  <a:pt x="1262" y="246"/>
                </a:lnTo>
                <a:lnTo>
                  <a:pt x="1286" y="426"/>
                </a:lnTo>
                <a:lnTo>
                  <a:pt x="1310" y="654"/>
                </a:lnTo>
                <a:lnTo>
                  <a:pt x="1334" y="929"/>
                </a:lnTo>
                <a:lnTo>
                  <a:pt x="1357" y="1223"/>
                </a:lnTo>
                <a:lnTo>
                  <a:pt x="1381" y="1505"/>
                </a:lnTo>
                <a:lnTo>
                  <a:pt x="1405" y="1733"/>
                </a:lnTo>
                <a:lnTo>
                  <a:pt x="1429" y="1823"/>
                </a:lnTo>
                <a:lnTo>
                  <a:pt x="1453" y="1667"/>
                </a:lnTo>
                <a:lnTo>
                  <a:pt x="1477" y="1127"/>
                </a:lnTo>
                <a:lnTo>
                  <a:pt x="1501" y="0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Text Box 91"/>
          <p:cNvSpPr txBox="1">
            <a:spLocks noChangeArrowheads="1"/>
          </p:cNvSpPr>
          <p:nvPr/>
        </p:nvSpPr>
        <p:spPr bwMode="auto">
          <a:xfrm>
            <a:off x="2903537" y="2343150"/>
            <a:ext cx="31543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3333FF"/>
                </a:solidFill>
                <a:cs typeface="Arial" charset="0"/>
              </a:rPr>
              <a:t>Degree 15 polynomial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r>
              <a:rPr lang="en-US" dirty="0"/>
              <a:t>: Why Limiting Capacity Can Help*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6104" y="1219200"/>
            <a:ext cx="7911192" cy="5486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5" grpId="0" animBg="1"/>
      <p:bldP spid="22616" grpId="0" animBg="1"/>
      <p:bldP spid="226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Search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590675"/>
            <a:ext cx="5762625" cy="4581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Problem: often the feature-based policies that work well (win games, maximize utilities) aren’t the ones that approximate V / Q best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E.g. your value functions from project 2 were probably horrible estimates of future rewards, but they still produced good decisions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Q-learning’s priority: get Q-values close (modeling)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Action selection priority: get ordering of Q-values right (prediction)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We’ll see this distinction between modeling and prediction again later in the course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Solution: learn policies that maximize rewards, not the values that predict them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Policy search: start with an ok solution (e.g. Q-learning) then fine-tune by hill climbing on feature weights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sp>
        <p:nvSpPr>
          <p:cNvPr id="180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Simplest policy search:</a:t>
            </a:r>
          </a:p>
          <a:p>
            <a:pPr lvl="1"/>
            <a:r>
              <a:rPr lang="en-US" sz="2400" dirty="0"/>
              <a:t>Start with an initial linear value function or Q-function</a:t>
            </a:r>
          </a:p>
          <a:p>
            <a:pPr lvl="1"/>
            <a:r>
              <a:rPr lang="en-US" sz="2400" dirty="0"/>
              <a:t>Nudge each feature weight up and down and see if your policy is better than before</a:t>
            </a:r>
          </a:p>
          <a:p>
            <a:pPr lvl="1"/>
            <a:endParaRPr lang="en-US" sz="2400" dirty="0"/>
          </a:p>
          <a:p>
            <a:r>
              <a:rPr lang="en-US" sz="2800" dirty="0"/>
              <a:t>Problems:</a:t>
            </a:r>
          </a:p>
          <a:p>
            <a:pPr lvl="1"/>
            <a:r>
              <a:rPr lang="en-US" sz="2400" dirty="0"/>
              <a:t>How do we tell the policy got better?</a:t>
            </a:r>
          </a:p>
          <a:p>
            <a:pPr lvl="1"/>
            <a:r>
              <a:rPr lang="en-US" sz="2400" dirty="0"/>
              <a:t>Need to run many sample episodes!</a:t>
            </a:r>
          </a:p>
          <a:p>
            <a:pPr lvl="1"/>
            <a:r>
              <a:rPr lang="en-US" sz="2400" dirty="0"/>
              <a:t>If there are a lot of features, this can be impractical</a:t>
            </a:r>
          </a:p>
          <a:p>
            <a:pPr lvl="1"/>
            <a:endParaRPr lang="en-US" sz="2400" dirty="0"/>
          </a:p>
          <a:p>
            <a:r>
              <a:rPr lang="en-US" sz="2800" dirty="0"/>
              <a:t>Better methods exploit </a:t>
            </a:r>
            <a:r>
              <a:rPr lang="en-US" sz="2800" dirty="0" err="1"/>
              <a:t>lookahead</a:t>
            </a:r>
            <a:r>
              <a:rPr lang="en-US" sz="2800" dirty="0"/>
              <a:t> structure, sample wisely, change multiple parameters…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pic>
        <p:nvPicPr>
          <p:cNvPr id="2" name="HELICOPTER -- inver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4610" y="1143000"/>
            <a:ext cx="7963790" cy="5308600"/>
          </a:xfrm>
        </p:spPr>
      </p:pic>
      <p:sp>
        <p:nvSpPr>
          <p:cNvPr id="3" name="TextBox 2"/>
          <p:cNvSpPr txBox="1"/>
          <p:nvPr/>
        </p:nvSpPr>
        <p:spPr>
          <a:xfrm>
            <a:off x="-76200" y="6488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/>
                <a:cs typeface="Calibri"/>
              </a:rPr>
              <a:t>[Andrew Ng]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2585" y="6488668"/>
            <a:ext cx="213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HELICOPTER]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524027"/>
            <a:ext cx="5702300" cy="4252356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6172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We’re done with Part I: Search and Planning!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We’ve seen how AI methods can solve problems in: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Search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 Satisfaction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Games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Markov Decision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Reinforcement Learning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Next up: Part II: Uncertainty and Learning!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400" y="1600200"/>
            <a:ext cx="4997888" cy="420311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  <a:effectLst/>
        </p:spPr>
        <p:txBody>
          <a:bodyPr/>
          <a:lstStyle/>
          <a:p>
            <a:pPr eaLnBrk="1" hangingPunct="1"/>
            <a:r>
              <a:rPr lang="en-US" sz="3600" dirty="0"/>
              <a:t>Reinforcement Learning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still assume an MDP: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states s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actions (per state) A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model T(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reward function R(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r>
              <a:rPr lang="en-US" sz="2800" dirty="0"/>
              <a:t>Still looking for a policy </a:t>
            </a:r>
            <a:r>
              <a:rPr lang="en-US" sz="2800" dirty="0">
                <a:solidFill>
                  <a:srgbClr val="CC0000"/>
                </a:solidFill>
                <a:sym typeface="Symbol" pitchFamily="18" charset="2"/>
              </a:rPr>
              <a:t>(s)</a:t>
            </a:r>
          </a:p>
          <a:p>
            <a:pPr lvl="1"/>
            <a:endParaRPr lang="en-US" sz="24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don’t know T or R</a:t>
            </a:r>
            <a:r>
              <a:rPr lang="en-US" sz="2800" dirty="0">
                <a:sym typeface="Symbol" pitchFamily="18" charset="2"/>
              </a:rPr>
              <a:t>, so must try out actions</a:t>
            </a:r>
          </a:p>
          <a:p>
            <a:pPr lvl="1"/>
            <a:endParaRPr lang="en-US" sz="2400" dirty="0">
              <a:solidFill>
                <a:srgbClr val="CC0000"/>
              </a:solidFill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Big idea: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Compute all averages over T using sample outcomes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77" y="1524000"/>
            <a:ext cx="4484846" cy="2397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The Story So Far: MDPs and RL</a:t>
            </a:r>
          </a:p>
        </p:txBody>
      </p:sp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533400" y="1219200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Known MDP: Offline Solution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1742420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1914942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	Value / policy iteration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	Policy evaluation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3810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Model-Based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33400" y="4409420"/>
            <a:ext cx="51054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62484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Model-Free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00800" y="4419600"/>
            <a:ext cx="5105400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VI/PI on approx. MDP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PE on approx. MDP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770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Q-learning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Value Learning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Model-Free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dirty="0"/>
              <a:t>Model-free (temporal difference) learning</a:t>
            </a:r>
          </a:p>
          <a:p>
            <a:pPr lvl="1"/>
            <a:r>
              <a:rPr lang="en-US" dirty="0"/>
              <a:t>Experience world through episodes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Update estimates each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Over time, updates will mimic Bellman updates</a:t>
            </a:r>
          </a:p>
          <a:p>
            <a:pPr lvl="2"/>
            <a:endParaRPr lang="en-US" sz="2000" dirty="0"/>
          </a:p>
          <a:p>
            <a:endParaRPr lang="en-US" sz="3600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185" name="Picture 2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1916" y="3764280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6" name="Picture 2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982228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Text Box 19"/>
          <p:cNvSpPr txBox="1">
            <a:spLocks noChangeArrowheads="1"/>
          </p:cNvSpPr>
          <p:nvPr/>
        </p:nvSpPr>
        <p:spPr bwMode="auto">
          <a:xfrm>
            <a:off x="10181923" y="2819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r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070552" y="1371600"/>
            <a:ext cx="1588048" cy="2366665"/>
            <a:chOff x="9761537" y="1447800"/>
            <a:chExt cx="1347130" cy="2007625"/>
          </a:xfrm>
        </p:grpSpPr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46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82200" y="3676358"/>
            <a:ext cx="1588048" cy="1962441"/>
            <a:chOff x="9761537" y="1790700"/>
            <a:chExt cx="1347130" cy="1664725"/>
          </a:xfrm>
        </p:grpSpPr>
        <p:sp>
          <p:nvSpPr>
            <p:cNvPr id="52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3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s’, a’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59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s’’</a:t>
              </a: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400"/>
              <a:t>We’d like to do Q-value updates to each Q-state: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r>
              <a:rPr lang="en-US" sz="2000"/>
              <a:t>But can’t compute this update without knowing T, R</a:t>
            </a:r>
          </a:p>
          <a:p>
            <a:pPr lvl="4"/>
            <a:endParaRPr lang="en-US" sz="1200"/>
          </a:p>
          <a:p>
            <a:r>
              <a:rPr lang="en-US" sz="2400"/>
              <a:t>Instead, compute average as we go</a:t>
            </a:r>
          </a:p>
          <a:p>
            <a:pPr lvl="1"/>
            <a:r>
              <a:rPr lang="en-US" sz="2000"/>
              <a:t>Receive a sample transition (s,a,r,s’)</a:t>
            </a:r>
          </a:p>
          <a:p>
            <a:pPr lvl="1"/>
            <a:r>
              <a:rPr lang="en-US" sz="2000"/>
              <a:t>This sample suggests</a:t>
            </a:r>
          </a:p>
          <a:p>
            <a:pPr lvl="2"/>
            <a:endParaRPr lang="en-US" sz="1600"/>
          </a:p>
          <a:p>
            <a:pPr lvl="2"/>
            <a:endParaRPr lang="en-US" sz="1600"/>
          </a:p>
          <a:p>
            <a:pPr lvl="1"/>
            <a:r>
              <a:rPr lang="en-US" sz="2000"/>
              <a:t>But we want to average over results from (s,a)  (Why?)</a:t>
            </a:r>
          </a:p>
          <a:p>
            <a:pPr lvl="1"/>
            <a:r>
              <a:rPr lang="en-US" sz="2000"/>
              <a:t>So keep a running average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5675" y="5791200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0" y="4495800"/>
            <a:ext cx="3468688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12984" y="1898552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772400" y="6488112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auto – cliff grid (L11D1)]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approx r + \gamma \max_{a'}Q(s',a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9"/>
  <p:tag name="PICTUREFILESIZE" val="2694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45187</TotalTime>
  <Words>1708</Words>
  <Application>Microsoft Office PowerPoint</Application>
  <PresentationFormat>Widescreen</PresentationFormat>
  <Paragraphs>313</Paragraphs>
  <Slides>36</Slides>
  <Notes>4</Notes>
  <HiddenSlides>4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Helvetica</vt:lpstr>
      <vt:lpstr>Wingdings</vt:lpstr>
      <vt:lpstr>dan-berkeley-nlp-v1</vt:lpstr>
      <vt:lpstr>Announcements</vt:lpstr>
      <vt:lpstr>AI in the News – Flappy Bird RL</vt:lpstr>
      <vt:lpstr>AI in the News – Flappy Bird RL</vt:lpstr>
      <vt:lpstr>CS 188: Artificial Intelligence </vt:lpstr>
      <vt:lpstr>Reinforcement Learning</vt:lpstr>
      <vt:lpstr>The Story So Far: MDPs and RL</vt:lpstr>
      <vt:lpstr>Model-Free Learning</vt:lpstr>
      <vt:lpstr>Q-Learning</vt:lpstr>
      <vt:lpstr>Q-Learning Properties</vt:lpstr>
      <vt:lpstr>Exploration vs. Exploitation</vt:lpstr>
      <vt:lpstr>How to Explore?</vt:lpstr>
      <vt:lpstr>Exploration Functions</vt:lpstr>
      <vt:lpstr>Video of Demo Q-learning – Exploration Function – Crawler </vt:lpstr>
      <vt:lpstr>Regret</vt:lpstr>
      <vt:lpstr>Approximate Q-Learning</vt:lpstr>
      <vt:lpstr>Approximate Q-Learning</vt:lpstr>
      <vt:lpstr>Generalizing Across States</vt:lpstr>
      <vt:lpstr>Example: Pacman</vt:lpstr>
      <vt:lpstr>Video of Demo Q-Learning Pacman – Tiny – Watch All</vt:lpstr>
      <vt:lpstr>Video of Demo Q-Learning Pacman – Tiny – Silent Train</vt:lpstr>
      <vt:lpstr>Video of Demo Q-Learning Pacman – Tricky – Watch All</vt:lpstr>
      <vt:lpstr>Feature-Based Representations</vt:lpstr>
      <vt:lpstr>Linear Value Functions</vt:lpstr>
      <vt:lpstr>Approximate Q-Learning</vt:lpstr>
      <vt:lpstr>Example: Q-Pacman</vt:lpstr>
      <vt:lpstr>Video of Demo Approximate Q-Learning -- Pacman</vt:lpstr>
      <vt:lpstr>Q-Learning and Least Squares</vt:lpstr>
      <vt:lpstr>Linear Approximation: Regression*</vt:lpstr>
      <vt:lpstr>Optimization: Least Squares*</vt:lpstr>
      <vt:lpstr>Minimizing Error*</vt:lpstr>
      <vt:lpstr>Overfitting: Why Limiting Capacity Can Help*</vt:lpstr>
      <vt:lpstr>Policy Search</vt:lpstr>
      <vt:lpstr>Policy Search</vt:lpstr>
      <vt:lpstr>Policy Search</vt:lpstr>
      <vt:lpstr>Policy Search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Thanh Doan</cp:lastModifiedBy>
  <cp:revision>2992</cp:revision>
  <cp:lastPrinted>2014-02-25T20:18:13Z</cp:lastPrinted>
  <dcterms:created xsi:type="dcterms:W3CDTF">2004-08-27T04:16:05Z</dcterms:created>
  <dcterms:modified xsi:type="dcterms:W3CDTF">2020-07-27T01:58:16Z</dcterms:modified>
</cp:coreProperties>
</file>